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291" r:id="rId4"/>
    <p:sldId id="396" r:id="rId5"/>
    <p:sldId id="425" r:id="rId7"/>
    <p:sldId id="441" r:id="rId8"/>
    <p:sldId id="257" r:id="rId9"/>
    <p:sldId id="337" r:id="rId10"/>
    <p:sldId id="442" r:id="rId11"/>
    <p:sldId id="476" r:id="rId12"/>
    <p:sldId id="477" r:id="rId13"/>
    <p:sldId id="351" r:id="rId14"/>
    <p:sldId id="436" r:id="rId15"/>
    <p:sldId id="444" r:id="rId16"/>
    <p:sldId id="437" r:id="rId17"/>
    <p:sldId id="438" r:id="rId18"/>
    <p:sldId id="439" r:id="rId19"/>
    <p:sldId id="440" r:id="rId20"/>
    <p:sldId id="443" r:id="rId21"/>
    <p:sldId id="47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4" autoAdjust="0"/>
    <p:restoredTop sz="85445" autoAdjust="0"/>
  </p:normalViewPr>
  <p:slideViewPr>
    <p:cSldViewPr snapToGrid="0" showGuides="1">
      <p:cViewPr varScale="1">
        <p:scale>
          <a:sx n="89" d="100"/>
          <a:sy n="89" d="100"/>
        </p:scale>
        <p:origin x="7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notesViewPr>
    <p:cSldViewPr snapToGrid="0">
      <p:cViewPr varScale="1">
        <p:scale>
          <a:sx n="53" d="100"/>
          <a:sy n="53" d="100"/>
        </p:scale>
        <p:origin x="264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F3E6C-A8E0-455B-9FEB-9005D663C3CB}" type="datetime1">
              <a:rPr lang="zh-CN" altLang="en-US"/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DCA3C-44E7-4DBC-8843-8D46B8AAE8E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8313" y="6395244"/>
            <a:ext cx="4633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课 堂：</a:t>
            </a:r>
            <a:r>
              <a:rPr lang="en-US" altLang="zh-CN" dirty="0"/>
              <a:t>www.xiangxueketang.cn</a:t>
            </a:r>
            <a:endParaRPr lang="zh-CN" altLang="en-US" dirty="0"/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8286750" y="6411205"/>
            <a:ext cx="3832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 学 官 方 群：</a:t>
            </a:r>
            <a:r>
              <a:rPr lang="en-US" altLang="zh-CN" dirty="0"/>
              <a:t>879078537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hyperlink" Target="https://user.qzone.qq.com/2470523467/311" TargetMode="External"/><Relationship Id="rId5" Type="http://schemas.openxmlformats.org/officeDocument/2006/relationships/hyperlink" Target="https://ke.qq.com/course/287404?tuin=26609d6" TargetMode="Externa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.jpe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jpeg"/><Relationship Id="rId3" Type="http://schemas.openxmlformats.org/officeDocument/2006/relationships/image" Target="../media/image4.jpe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35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&#38142;&#34920;.png" TargetMode="External"/><Relationship Id="rId3" Type="http://schemas.openxmlformats.org/officeDocument/2006/relationships/hyperlink" Target="&#39034;&#24207;&#34920;.png" TargetMode="Externa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200"/>
            <a:r>
              <a:rPr lang="en-US" altLang="zh-CN" sz="1335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THANK </a:t>
            </a:r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51623" y="5593477"/>
            <a:ext cx="3592753" cy="369332"/>
            <a:chOff x="1139058" y="5604513"/>
            <a:chExt cx="3592753" cy="369332"/>
          </a:xfrm>
        </p:grpSpPr>
        <p:grpSp>
          <p:nvGrpSpPr>
            <p:cNvPr id="24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498233" y="5604513"/>
              <a:ext cx="323357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Alvin</a:t>
              </a:r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2464061231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PA_组合 20"/>
          <p:cNvGrpSpPr/>
          <p:nvPr>
            <p:custDataLst>
              <p:tags r:id="rId4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6" name="Picture 5" descr="C:\Users\dev\Desktop\x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14" y="152110"/>
            <a:ext cx="1332662" cy="133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20770" y="1279525"/>
            <a:ext cx="55251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6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r>
              <a:rPr lang="en-US" altLang="zh-CN" sz="36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en-US" altLang="zh-CN" sz="36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00"/>
            <a:r>
              <a:rPr lang="zh-CN" altLang="en-US" sz="36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数据结构优化   </a:t>
            </a:r>
            <a:endParaRPr lang="zh-CN" altLang="en-US" sz="36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13"/>
          <p:cNvSpPr/>
          <p:nvPr/>
        </p:nvSpPr>
        <p:spPr bwMode="auto">
          <a:xfrm>
            <a:off x="2282139" y="5727347"/>
            <a:ext cx="164298" cy="89400"/>
          </a:xfrm>
          <a:custGeom>
            <a:avLst/>
            <a:gdLst>
              <a:gd name="T0" fmla="*/ 111 w 116"/>
              <a:gd name="T1" fmla="*/ 63 h 63"/>
              <a:gd name="T2" fmla="*/ 105 w 116"/>
              <a:gd name="T3" fmla="*/ 58 h 63"/>
              <a:gd name="T4" fmla="*/ 58 w 116"/>
              <a:gd name="T5" fmla="*/ 11 h 63"/>
              <a:gd name="T6" fmla="*/ 11 w 116"/>
              <a:gd name="T7" fmla="*/ 58 h 63"/>
              <a:gd name="T8" fmla="*/ 6 w 116"/>
              <a:gd name="T9" fmla="*/ 63 h 63"/>
              <a:gd name="T10" fmla="*/ 0 w 116"/>
              <a:gd name="T11" fmla="*/ 58 h 63"/>
              <a:gd name="T12" fmla="*/ 58 w 116"/>
              <a:gd name="T13" fmla="*/ 0 h 63"/>
              <a:gd name="T14" fmla="*/ 116 w 116"/>
              <a:gd name="T15" fmla="*/ 58 h 63"/>
              <a:gd name="T16" fmla="*/ 111 w 116"/>
              <a:gd name="T1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" h="63">
                <a:moveTo>
                  <a:pt x="111" y="63"/>
                </a:moveTo>
                <a:cubicBezTo>
                  <a:pt x="108" y="63"/>
                  <a:pt x="105" y="61"/>
                  <a:pt x="105" y="58"/>
                </a:cubicBezTo>
                <a:cubicBezTo>
                  <a:pt x="105" y="32"/>
                  <a:pt x="84" y="11"/>
                  <a:pt x="58" y="11"/>
                </a:cubicBezTo>
                <a:cubicBezTo>
                  <a:pt x="32" y="11"/>
                  <a:pt x="11" y="32"/>
                  <a:pt x="11" y="58"/>
                </a:cubicBezTo>
                <a:cubicBezTo>
                  <a:pt x="11" y="61"/>
                  <a:pt x="9" y="63"/>
                  <a:pt x="6" y="63"/>
                </a:cubicBezTo>
                <a:cubicBezTo>
                  <a:pt x="3" y="63"/>
                  <a:pt x="0" y="61"/>
                  <a:pt x="0" y="58"/>
                </a:cubicBezTo>
                <a:cubicBezTo>
                  <a:pt x="0" y="26"/>
                  <a:pt x="26" y="0"/>
                  <a:pt x="58" y="0"/>
                </a:cubicBezTo>
                <a:cubicBezTo>
                  <a:pt x="90" y="0"/>
                  <a:pt x="116" y="26"/>
                  <a:pt x="116" y="58"/>
                </a:cubicBezTo>
                <a:cubicBezTo>
                  <a:pt x="116" y="61"/>
                  <a:pt x="114" y="63"/>
                  <a:pt x="111" y="6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dist" defTabSz="1219200"/>
            <a:endParaRPr lang="zh-CN" altLang="en-US" sz="2135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974400" y="5593477"/>
            <a:ext cx="4307200" cy="369332"/>
            <a:chOff x="4060522" y="5638470"/>
            <a:chExt cx="4307200" cy="369332"/>
          </a:xfrm>
        </p:grpSpPr>
        <p:grpSp>
          <p:nvGrpSpPr>
            <p:cNvPr id="30" name="PA_组合 14"/>
            <p:cNvGrpSpPr/>
            <p:nvPr>
              <p:custDataLst>
                <p:tags r:id="rId6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2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5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7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1" name="PA_文本框 20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411254" y="5638470"/>
              <a:ext cx="395646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课程咨询阿媛小姐姐：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2807762965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图片 6" descr="HashMap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82" y="932724"/>
            <a:ext cx="4492625" cy="551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7" y="349555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9" name="矩形 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</a:t>
            </a:r>
            <a:r>
              <a:rPr lang="en-US" altLang="zh-CN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269" name="矩形 4"/>
          <p:cNvSpPr>
            <a:spLocks noChangeArrowheads="1"/>
          </p:cNvSpPr>
          <p:nvPr/>
        </p:nvSpPr>
        <p:spPr bwMode="auto">
          <a:xfrm>
            <a:off x="2343151" y="436564"/>
            <a:ext cx="8869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Hash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表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902" y="1577858"/>
            <a:ext cx="4838401" cy="3981983"/>
          </a:xfrm>
          <a:prstGeom prst="rect">
            <a:avLst/>
          </a:prstGeom>
        </p:spPr>
      </p:pic>
      <p:pic>
        <p:nvPicPr>
          <p:cNvPr id="8" name="HashMap添加元素的动画特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5289460" y="896939"/>
            <a:ext cx="6371173" cy="398198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367051" y="3753961"/>
            <a:ext cx="1107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插入元素</a:t>
            </a:r>
            <a:endParaRPr lang="zh-CN" altLang="en-US" dirty="0"/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</a:t>
            </a:r>
            <a:r>
              <a:rPr lang="en-US" altLang="zh-CN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269" name="矩形 4"/>
          <p:cNvSpPr>
            <a:spLocks noChangeArrowheads="1"/>
          </p:cNvSpPr>
          <p:nvPr/>
        </p:nvSpPr>
        <p:spPr bwMode="auto">
          <a:xfrm>
            <a:off x="2343151" y="436564"/>
            <a:ext cx="8869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Hash</a:t>
            </a:r>
            <a:r>
              <a:rPr lang="zh-CN" altLang="en-US" sz="2400" dirty="0">
                <a:solidFill>
                  <a:srgbClr val="10263C"/>
                </a:solidFill>
                <a:ea typeface="微软雅黑" panose="020B0503020204020204" pitchFamily="34" charset="-122"/>
              </a:rPr>
              <a:t>表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124" y="1735461"/>
            <a:ext cx="4838401" cy="3981983"/>
          </a:xfrm>
          <a:prstGeom prst="rect">
            <a:avLst/>
          </a:prstGeom>
        </p:spPr>
      </p:pic>
      <p:pic>
        <p:nvPicPr>
          <p:cNvPr id="9" name="HashMap获取元素的动画特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0" y="1440453"/>
            <a:ext cx="7315200" cy="457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923" y="1287652"/>
            <a:ext cx="7585077" cy="48776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82361" y="3726453"/>
            <a:ext cx="11079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查找元素</a:t>
            </a:r>
            <a:endParaRPr lang="zh-CN" altLang="en-US" dirty="0"/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</a:t>
            </a:r>
            <a:r>
              <a:rPr lang="en-US" altLang="zh-CN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293" name="矩形 4"/>
          <p:cNvSpPr>
            <a:spLocks noChangeArrowheads="1"/>
          </p:cNvSpPr>
          <p:nvPr/>
        </p:nvSpPr>
        <p:spPr bwMode="auto">
          <a:xfrm>
            <a:off x="2343151" y="436564"/>
            <a:ext cx="8869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10263C"/>
                </a:solidFill>
                <a:ea typeface="微软雅黑" panose="020B0503020204020204" pitchFamily="34" charset="-122"/>
              </a:rPr>
              <a:t>HashMap</a:t>
            </a:r>
            <a:endParaRPr lang="zh-CN" altLang="en-US" sz="240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836863" y="1203325"/>
          <a:ext cx="6096000" cy="297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087"/>
                <a:gridCol w="4462913"/>
              </a:tblGrid>
              <a:tr h="42007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操作</a:t>
                      </a:r>
                      <a:endParaRPr lang="zh-CN" alt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原理</a:t>
                      </a:r>
                      <a:endParaRPr lang="zh-CN" altLang="en-US" sz="1800" dirty="0"/>
                    </a:p>
                  </a:txBody>
                  <a:tcPr marT="45712" marB="45712"/>
                </a:tc>
              </a:tr>
              <a:tr h="91433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增加</a:t>
                      </a:r>
                      <a:endParaRPr lang="zh-CN" altLang="en-US" sz="1800" dirty="0"/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先计算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key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的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hash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值（装箱拆箱）</a:t>
                      </a:r>
                      <a:endParaRPr lang="en-US" altLang="zh-CN" sz="18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zh-CN" altLang="en-US" sz="1800" dirty="0"/>
                        <a:t>根据</a:t>
                      </a:r>
                      <a:r>
                        <a:rPr lang="en-US" altLang="zh-CN" sz="1800" dirty="0"/>
                        <a:t>hash</a:t>
                      </a:r>
                      <a:r>
                        <a:rPr lang="zh-CN" altLang="en-US" sz="1800" dirty="0"/>
                        <a:t>值找到数组位置，再往链表中添加元素</a:t>
                      </a:r>
                      <a:r>
                        <a:rPr lang="en-US" altLang="zh-CN" sz="1800" dirty="0"/>
                        <a:t>O(1)</a:t>
                      </a:r>
                      <a:endParaRPr lang="zh-CN" altLang="en-US" sz="1800" dirty="0"/>
                    </a:p>
                  </a:txBody>
                  <a:tcPr marT="45712" marB="45712"/>
                </a:tc>
              </a:tr>
              <a:tr h="726239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查找</a:t>
                      </a:r>
                      <a:endParaRPr lang="zh-CN" altLang="en-US" sz="1800" dirty="0"/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先计算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key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的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hash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值（装箱拆箱）</a:t>
                      </a:r>
                      <a:endParaRPr lang="en-US" altLang="zh-CN" sz="18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zh-CN" altLang="en-US" sz="1800" dirty="0"/>
                        <a:t>根据</a:t>
                      </a:r>
                      <a:r>
                        <a:rPr lang="en-US" altLang="zh-CN" sz="1800" dirty="0"/>
                        <a:t>hash</a:t>
                      </a:r>
                      <a:r>
                        <a:rPr lang="zh-CN" altLang="en-US" sz="1800" dirty="0"/>
                        <a:t>值找到数组位置，再变量链表</a:t>
                      </a:r>
                      <a:endParaRPr lang="zh-CN" altLang="en-US" sz="1800" dirty="0"/>
                    </a:p>
                  </a:txBody>
                  <a:tcPr marT="45712" marB="45712"/>
                </a:tc>
              </a:tr>
              <a:tr h="91433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删除</a:t>
                      </a:r>
                      <a:endParaRPr lang="zh-CN" altLang="en-US" sz="1800" dirty="0"/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先计算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key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的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hash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值（装箱拆箱）</a:t>
                      </a:r>
                      <a:endParaRPr lang="en-US" altLang="zh-CN" sz="18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zh-CN" altLang="en-US" sz="1800" dirty="0"/>
                        <a:t>根据</a:t>
                      </a:r>
                      <a:r>
                        <a:rPr lang="en-US" altLang="zh-CN" sz="1800" dirty="0"/>
                        <a:t>hash</a:t>
                      </a:r>
                      <a:r>
                        <a:rPr lang="zh-CN" altLang="en-US" sz="1800" dirty="0"/>
                        <a:t>值找到数组位置，再从链表中删除节点</a:t>
                      </a:r>
                      <a:endParaRPr lang="zh-CN" alt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836863" y="4687888"/>
          <a:ext cx="6096000" cy="97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461"/>
                <a:gridCol w="4472539"/>
              </a:tblGrid>
              <a:tr h="97155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内存</a:t>
                      </a:r>
                      <a:endParaRPr lang="zh-CN" altLang="en-US" sz="1800" dirty="0"/>
                    </a:p>
                  </a:txBody>
                  <a:tcPr marT="45692" marB="45692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int  threshold</a:t>
                      </a:r>
                      <a:r>
                        <a:rPr lang="zh-CN" altLang="en-US" sz="1800" dirty="0"/>
                        <a:t>，阈值</a:t>
                      </a:r>
                      <a:endParaRPr lang="en-US" altLang="zh-CN" sz="1800" dirty="0"/>
                    </a:p>
                  </a:txBody>
                  <a:tcPr marT="45692" marB="45692" anchor="ctr"/>
                </a:tc>
              </a:tr>
            </a:tbl>
          </a:graphicData>
        </a:graphic>
      </p:graphicFrame>
    </p:spTree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</a:t>
            </a:r>
            <a:r>
              <a:rPr lang="en-US" altLang="zh-CN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6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3317" name="矩形 4"/>
          <p:cNvSpPr>
            <a:spLocks noChangeArrowheads="1"/>
          </p:cNvSpPr>
          <p:nvPr/>
        </p:nvSpPr>
        <p:spPr bwMode="auto">
          <a:xfrm>
            <a:off x="2343151" y="436564"/>
            <a:ext cx="8869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10263C"/>
                </a:solidFill>
                <a:ea typeface="微软雅黑" panose="020B0503020204020204" pitchFamily="34" charset="-122"/>
              </a:rPr>
              <a:t>SparseArray</a:t>
            </a:r>
            <a:endParaRPr lang="zh-CN" altLang="en-US" sz="240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pic>
        <p:nvPicPr>
          <p:cNvPr id="13318" name="图片 8" descr="SparseArray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20" y="1296035"/>
            <a:ext cx="6781165" cy="492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/>
          <p:nvPr/>
        </p:nvGraphicFramePr>
        <p:xfrm>
          <a:off x="8972550" y="1216025"/>
          <a:ext cx="2098040" cy="4728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2238375" imgH="4276725" progId="Paint.Picture">
                  <p:embed/>
                </p:oleObj>
              </mc:Choice>
              <mc:Fallback>
                <p:oleObj name="" r:id="rId2" imgW="2238375" imgH="42767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72550" y="1216025"/>
                        <a:ext cx="2098040" cy="4728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</a:t>
            </a:r>
            <a:r>
              <a:rPr lang="en-US" altLang="zh-CN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4341" name="矩形 4"/>
          <p:cNvSpPr>
            <a:spLocks noChangeArrowheads="1"/>
          </p:cNvSpPr>
          <p:nvPr/>
        </p:nvSpPr>
        <p:spPr bwMode="auto">
          <a:xfrm>
            <a:off x="2343151" y="436564"/>
            <a:ext cx="8869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solidFill>
                  <a:srgbClr val="10263C"/>
                </a:solidFill>
                <a:ea typeface="微软雅黑" panose="020B0503020204020204" pitchFamily="34" charset="-122"/>
              </a:rPr>
              <a:t>SparseArray</a:t>
            </a:r>
            <a:endParaRPr lang="zh-CN" altLang="en-US" sz="2400" dirty="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836863" y="1712913"/>
          <a:ext cx="6096000" cy="2975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087"/>
                <a:gridCol w="4462913"/>
              </a:tblGrid>
              <a:tr h="42007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操作</a:t>
                      </a:r>
                      <a:endParaRPr lang="zh-CN" alt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原理</a:t>
                      </a:r>
                      <a:endParaRPr lang="zh-CN" altLang="en-US" sz="1800" dirty="0"/>
                    </a:p>
                  </a:txBody>
                  <a:tcPr marT="45712" marB="45712"/>
                </a:tc>
              </a:tr>
              <a:tr h="91433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增加</a:t>
                      </a:r>
                      <a:endParaRPr lang="zh-CN" altLang="en-US" sz="1800" dirty="0"/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根据</a:t>
                      </a:r>
                      <a:r>
                        <a:rPr lang="en-US" altLang="zh-CN" sz="1800" dirty="0"/>
                        <a:t>key</a:t>
                      </a:r>
                      <a:r>
                        <a:rPr lang="zh-CN" altLang="en-US" sz="1800" dirty="0"/>
                        <a:t>值进行二分查找，找到可以添加元素的位置，然后插入数据，并移动其他数据</a:t>
                      </a:r>
                      <a:endParaRPr lang="zh-CN" altLang="en-US" sz="1800" dirty="0"/>
                    </a:p>
                  </a:txBody>
                  <a:tcPr marT="45712" marB="45712"/>
                </a:tc>
              </a:tr>
              <a:tr h="726239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查找</a:t>
                      </a:r>
                      <a:endParaRPr lang="zh-CN" altLang="en-US" sz="1800" dirty="0"/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dirty="0"/>
                        <a:t>根据</a:t>
                      </a:r>
                      <a:r>
                        <a:rPr lang="en-US" altLang="zh-CN" sz="1800" dirty="0"/>
                        <a:t>key</a:t>
                      </a:r>
                      <a:r>
                        <a:rPr lang="zh-CN" altLang="en-US" sz="1800" dirty="0"/>
                        <a:t>值进行二分查找，找到数组下标，取出对应</a:t>
                      </a:r>
                      <a:r>
                        <a:rPr lang="en-US" altLang="zh-CN" sz="1800" dirty="0"/>
                        <a:t>value</a:t>
                      </a:r>
                      <a:r>
                        <a:rPr lang="zh-CN" altLang="en-US" sz="1800" dirty="0"/>
                        <a:t>值</a:t>
                      </a:r>
                      <a:endParaRPr lang="zh-CN" altLang="en-US" sz="1800" dirty="0"/>
                    </a:p>
                  </a:txBody>
                  <a:tcPr marT="45712" marB="45712"/>
                </a:tc>
              </a:tr>
              <a:tr h="91433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删除</a:t>
                      </a:r>
                      <a:endParaRPr lang="zh-CN" altLang="en-US" sz="1800" dirty="0"/>
                    </a:p>
                  </a:txBody>
                  <a:tcPr marT="45712" marB="45712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先计算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key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的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</a:rPr>
                        <a:t>hash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值（装箱拆箱）</a:t>
                      </a:r>
                      <a:endParaRPr lang="en-US" altLang="zh-CN" sz="18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zh-CN" altLang="en-US" sz="1800" dirty="0"/>
                        <a:t>根据</a:t>
                      </a:r>
                      <a:r>
                        <a:rPr lang="en-US" altLang="zh-CN" sz="1800" dirty="0"/>
                        <a:t>hash</a:t>
                      </a:r>
                      <a:r>
                        <a:rPr lang="zh-CN" altLang="en-US" sz="1800" dirty="0"/>
                        <a:t>值找到数组位置，再从链表中删除节点</a:t>
                      </a:r>
                      <a:endParaRPr lang="zh-CN" altLang="en-US" sz="1800" dirty="0"/>
                    </a:p>
                  </a:txBody>
                  <a:tcPr marT="45712" marB="45712"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2836863" y="4687888"/>
          <a:ext cx="6096000" cy="971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461"/>
                <a:gridCol w="4472539"/>
              </a:tblGrid>
              <a:tr h="97155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内存</a:t>
                      </a:r>
                      <a:endParaRPr lang="zh-CN" altLang="en-US" sz="1800" dirty="0"/>
                    </a:p>
                  </a:txBody>
                  <a:tcPr marT="45692" marB="45692"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int  threshold</a:t>
                      </a:r>
                      <a:r>
                        <a:rPr lang="zh-CN" altLang="en-US" sz="1800" dirty="0"/>
                        <a:t>，阈值</a:t>
                      </a:r>
                      <a:endParaRPr lang="en-US" altLang="zh-CN" sz="1800" dirty="0"/>
                    </a:p>
                  </a:txBody>
                  <a:tcPr marT="45692" marB="45692" anchor="ctr"/>
                </a:tc>
              </a:tr>
            </a:tbl>
          </a:graphicData>
        </a:graphic>
      </p:graphicFrame>
      <p:pic>
        <p:nvPicPr>
          <p:cNvPr id="1436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4557714"/>
            <a:ext cx="7162800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1527176" y="274639"/>
            <a:ext cx="714375" cy="758825"/>
          </a:xfrm>
          <a:prstGeom prst="rect">
            <a:avLst/>
          </a:prstGeom>
          <a:solidFill>
            <a:srgbClr val="7CCE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2268538" y="274639"/>
            <a:ext cx="76200" cy="758825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525588" y="346075"/>
            <a:ext cx="8175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</a:t>
            </a:r>
            <a:r>
              <a:rPr lang="en-US" altLang="zh-CN" sz="36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lang="zh-CN" altLang="en-US" sz="3600" b="1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2343151" y="436564"/>
            <a:ext cx="88693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10263C"/>
                </a:solidFill>
                <a:ea typeface="微软雅黑" panose="020B0503020204020204" pitchFamily="34" charset="-122"/>
              </a:rPr>
              <a:t>HashMap </a:t>
            </a:r>
            <a:r>
              <a:rPr lang="zh-CN" altLang="en-US" sz="2400">
                <a:solidFill>
                  <a:srgbClr val="10263C"/>
                </a:solidFill>
                <a:ea typeface="微软雅黑" panose="020B0503020204020204" pitchFamily="34" charset="-122"/>
              </a:rPr>
              <a:t>与</a:t>
            </a:r>
            <a:r>
              <a:rPr lang="en-US" altLang="zh-CN" sz="2400">
                <a:solidFill>
                  <a:srgbClr val="10263C"/>
                </a:solidFill>
                <a:ea typeface="微软雅黑" panose="020B0503020204020204" pitchFamily="34" charset="-122"/>
              </a:rPr>
              <a:t> SparseArray</a:t>
            </a:r>
            <a:endParaRPr lang="zh-CN" altLang="en-US" sz="2400">
              <a:solidFill>
                <a:srgbClr val="10263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538413" y="1587501"/>
          <a:ext cx="6686550" cy="4337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2228850"/>
              </a:tblGrid>
              <a:tr h="458450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43" marR="91443"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HashMap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SparseArray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</a:tr>
              <a:tr h="45845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AutoBox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Yes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No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</a:tr>
              <a:tr h="45845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算法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Hash</a:t>
                      </a:r>
                      <a:r>
                        <a:rPr lang="zh-CN" altLang="en-US" sz="1800" dirty="0"/>
                        <a:t>查找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二分查找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</a:tr>
              <a:tr h="113042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阈值</a:t>
                      </a:r>
                      <a:endParaRPr lang="zh-CN" altLang="en-US" sz="1800" dirty="0"/>
                    </a:p>
                  </a:txBody>
                  <a:tcPr marL="91443" marR="91443" marT="45714" marB="45714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一般</a:t>
                      </a:r>
                      <a:r>
                        <a:rPr lang="en-US" altLang="zh-CN" sz="1800" dirty="0"/>
                        <a:t>0.6~0.75</a:t>
                      </a:r>
                      <a:endParaRPr lang="en-US" altLang="zh-CN" sz="1800" dirty="0"/>
                    </a:p>
                    <a:p>
                      <a:r>
                        <a:rPr lang="zh-CN" altLang="en-US" sz="1800" dirty="0"/>
                        <a:t>越大性能越低</a:t>
                      </a:r>
                      <a:endParaRPr lang="en-US" altLang="zh-CN" sz="1800" dirty="0"/>
                    </a:p>
                    <a:p>
                      <a:r>
                        <a:rPr lang="zh-CN" altLang="en-US" sz="1800" dirty="0"/>
                        <a:t>越小内存越大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No</a:t>
                      </a:r>
                      <a:endParaRPr lang="zh-CN" altLang="en-US" sz="1800" dirty="0"/>
                    </a:p>
                  </a:txBody>
                  <a:tcPr marL="91443" marR="91443" marT="45714" marB="45714" anchor="ctr"/>
                </a:tc>
              </a:tr>
              <a:tr h="458450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Key</a:t>
                      </a:r>
                      <a:r>
                        <a:rPr lang="zh-CN" altLang="en-US" sz="1800" dirty="0"/>
                        <a:t>类型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任意非基本类型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只能是</a:t>
                      </a:r>
                      <a:r>
                        <a:rPr lang="en-US" altLang="zh-CN" sz="1800" dirty="0"/>
                        <a:t>int</a:t>
                      </a:r>
                      <a:endParaRPr lang="zh-CN" altLang="en-US" sz="1800" dirty="0"/>
                    </a:p>
                  </a:txBody>
                  <a:tcPr marL="91443" marR="91443" marT="45714" marB="45714"/>
                </a:tc>
              </a:tr>
              <a:tr h="45845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内存</a:t>
                      </a:r>
                      <a:endParaRPr lang="zh-CN" altLang="en-US" sz="1800" dirty="0"/>
                    </a:p>
                  </a:txBody>
                  <a:tcPr marL="91443" marR="91443" marT="45714" marB="45714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高</a:t>
                      </a:r>
                      <a:endParaRPr lang="zh-CN" altLang="en-US" sz="1800" dirty="0"/>
                    </a:p>
                  </a:txBody>
                  <a:tcPr marL="91443" marR="91443" marT="45714" marB="45714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低</a:t>
                      </a:r>
                      <a:endParaRPr lang="zh-CN" altLang="en-US" sz="1800" dirty="0"/>
                    </a:p>
                  </a:txBody>
                  <a:tcPr marL="91443" marR="91443" marT="45714" marB="45714" anchor="ctr"/>
                </a:tc>
              </a:tr>
              <a:tr h="914373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速度</a:t>
                      </a:r>
                      <a:endParaRPr lang="zh-CN" altLang="en-US" sz="1800" dirty="0"/>
                    </a:p>
                  </a:txBody>
                  <a:tcPr marL="91443" marR="91443" marT="45714" marB="45714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在大批量数据中有明显优势</a:t>
                      </a:r>
                      <a:endParaRPr lang="zh-CN" altLang="en-US" sz="1800" dirty="0"/>
                    </a:p>
                  </a:txBody>
                  <a:tcPr marL="91443" marR="91443" marT="45714" marB="45714"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在小批量数据</a:t>
                      </a:r>
                      <a:r>
                        <a:rPr lang="en-US" altLang="zh-CN" sz="1800" dirty="0"/>
                        <a:t>(&lt;1000) </a:t>
                      </a:r>
                      <a:r>
                        <a:rPr lang="zh-CN" altLang="en-US" sz="1800" dirty="0"/>
                        <a:t>有比较大的优势</a:t>
                      </a:r>
                      <a:endParaRPr lang="zh-CN" altLang="en-US" sz="1800" dirty="0"/>
                    </a:p>
                  </a:txBody>
                  <a:tcPr marL="91443" marR="91443" marT="45714" marB="45714" anchor="ctr"/>
                </a:tc>
              </a:tr>
            </a:tbl>
          </a:graphicData>
        </a:graphic>
      </p:graphicFrame>
    </p:spTree>
  </p:cSld>
  <p:clrMapOvr>
    <a:masterClrMapping/>
  </p:clrMapOvr>
  <p:transition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89890" y="342900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8072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719988" y="4313703"/>
            <a:ext cx="1956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1219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为什么大公司面试一定问数据结构和算法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defTabSz="1219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你真的懂数据结构吗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421667" y="4271620"/>
            <a:ext cx="1385316" cy="10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什么是性能优化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性能优化的分析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80117" y="3595131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性能优化对比实战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992610" y="355638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如何选择正确</a:t>
            </a:r>
            <a:endParaRPr lang="en-US" alt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性能优化那些事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05561" y="2601976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0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HashMap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性能特征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SparseArray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的性能特征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性能对比实战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2039" y="3434710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93076" y="4154763"/>
            <a:ext cx="121379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课程技术总结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697273" y="356209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课程总结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animBg="1"/>
      <p:bldP spid="72" grpId="0" animBg="1"/>
      <p:bldP spid="73" grpId="0" animBg="1"/>
      <p:bldP spid="60" grpId="0"/>
      <p:bldP spid="61" grpId="0"/>
      <p:bldP spid="64" grpId="0"/>
      <p:bldP spid="65" grpId="0"/>
      <p:bldP spid="66" grpId="0"/>
      <p:bldP spid="40" grpId="0"/>
      <p:bldP spid="43" grpId="0" animBg="1"/>
      <p:bldP spid="51" grpId="0" animBg="1" autoUpdateAnimBg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61835" y="279297"/>
            <a:ext cx="3959412" cy="369332"/>
            <a:chOff x="4060522" y="5638470"/>
            <a:chExt cx="3959412" cy="369332"/>
          </a:xfrm>
        </p:grpSpPr>
        <p:grpSp>
          <p:nvGrpSpPr>
            <p:cNvPr id="18" name="PA_组合 14"/>
            <p:cNvGrpSpPr/>
            <p:nvPr>
              <p:custDataLst>
                <p:tags r:id="rId3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2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2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9" name="PA_文本框 20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411254" y="5638470"/>
              <a:ext cx="360868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5"/>
                </a:rPr>
                <a:t>课程</a:t>
              </a:r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咨询安生</a:t>
              </a:r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6"/>
                </a:rPr>
                <a:t>老师</a:t>
              </a:r>
              <a:r>
                <a:rPr lang="zh-CN" altLang="en-US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669100976</a:t>
              </a:r>
              <a:endParaRPr lang="en-US" altLang="zh-CN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为什么要学习数据结构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9" name="Picture 2" descr="D:\学习资料\ppt\图片素材\锐普图片\创意图片\创意图片ww.rapidppt.com (18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09" y="1516641"/>
            <a:ext cx="3854450" cy="385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50518" y="1825359"/>
            <a:ext cx="5754634" cy="30008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有个人上少林寺拜师学艺。大师指点说武功重在内力，应该先炼内功，然后再练外功，然后大师让他拿一根管子对着半缸水吹气，说什么时候能把缸里的水吹到溢出来，就证 明内功达到至高境界了。于是他就日复一日地刻苦练习，三年过去了，没有任何效果，但他 想：既然师父那么说就一定有他的道理。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      </a:t>
            </a:r>
            <a:r>
              <a:rPr lang="zh-CN" altLang="en-US" sz="1400" dirty="0"/>
              <a:t>于是继续修炼。就这样过了十年，还是不行。终于，他失望了，决 定不再修炼准备回家。到家碰到他爹，他爹就问他，说你拜师学艺学了十年学得怎么样啊？ 他觉得很没面子，遂失落地低头叹了口气，等他抬头再看</a:t>
            </a:r>
            <a:r>
              <a:rPr lang="en-US" altLang="zh-CN" sz="1400" dirty="0"/>
              <a:t>——</a:t>
            </a:r>
            <a:r>
              <a:rPr lang="zh-CN" altLang="en-US" sz="1400" dirty="0"/>
              <a:t>他爹不见了</a:t>
            </a:r>
            <a:r>
              <a:rPr lang="en-US" altLang="zh-CN" sz="1400" dirty="0"/>
              <a:t>…… 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9" name="Shape 16377"/>
          <p:cNvSpPr>
            <a:spLocks noChangeArrowheads="1"/>
          </p:cNvSpPr>
          <p:nvPr/>
        </p:nvSpPr>
        <p:spPr bwMode="auto">
          <a:xfrm>
            <a:off x="1004673" y="5344532"/>
            <a:ext cx="27051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ts val="200"/>
              </a:spcBef>
              <a:buFontTx/>
              <a:buNone/>
            </a:pP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A</a:t>
            </a: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l</a:t>
            </a: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v</a:t>
            </a:r>
            <a:r>
              <a:rPr lang="en-US" altLang="zh-CN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in</a:t>
            </a:r>
            <a:r>
              <a:rPr lang="zh-CN" altLang="en-US" sz="18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 </a:t>
            </a:r>
            <a:endParaRPr lang="zh-CN" altLang="zh-CN" sz="1800" dirty="0">
              <a:solidFill>
                <a:srgbClr val="595959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</p:txBody>
      </p:sp>
      <p:grpSp>
        <p:nvGrpSpPr>
          <p:cNvPr id="40" name="Group 16392"/>
          <p:cNvGrpSpPr/>
          <p:nvPr/>
        </p:nvGrpSpPr>
        <p:grpSpPr bwMode="auto">
          <a:xfrm>
            <a:off x="4412596" y="3207130"/>
            <a:ext cx="3022046" cy="450640"/>
            <a:chOff x="-9998" y="0"/>
            <a:chExt cx="1972148" cy="451489"/>
          </a:xfrm>
        </p:grpSpPr>
        <p:sp>
          <p:nvSpPr>
            <p:cNvPr id="41" name="Shape 16390"/>
            <p:cNvSpPr>
              <a:spLocks noChangeArrowheads="1"/>
            </p:cNvSpPr>
            <p:nvPr/>
          </p:nvSpPr>
          <p:spPr bwMode="auto">
            <a:xfrm>
              <a:off x="-9998" y="204963"/>
              <a:ext cx="1962150" cy="246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100"/>
                </a:spcBef>
                <a:buFontTx/>
                <a:buNone/>
              </a:pPr>
              <a:r>
                <a:rPr lang="zh-CN" altLang="en-US" sz="1000" dirty="0">
                  <a:solidFill>
                    <a:srgbClr val="A6A6A6"/>
                  </a:solidFill>
                  <a:latin typeface="宋体" panose="02010600030101010101" pitchFamily="2" charset="-122"/>
                  <a:sym typeface="Roboto Condensed" panose="02000000000000000000" pitchFamily="2" charset="0"/>
                </a:rPr>
                <a:t>项目经理</a:t>
              </a:r>
              <a:endParaRPr lang="zh-CN" altLang="zh-CN" sz="1000" dirty="0">
                <a:solidFill>
                  <a:srgbClr val="A6A6A6"/>
                </a:solidFill>
                <a:latin typeface="宋体" panose="02010600030101010101" pitchFamily="2" charset="-122"/>
                <a:sym typeface="Roboto Condensed" panose="02000000000000000000" pitchFamily="2" charset="0"/>
              </a:endParaRPr>
            </a:p>
          </p:txBody>
        </p:sp>
        <p:sp>
          <p:nvSpPr>
            <p:cNvPr id="42" name="Shape 16391"/>
            <p:cNvSpPr>
              <a:spLocks noChangeArrowheads="1"/>
            </p:cNvSpPr>
            <p:nvPr/>
          </p:nvSpPr>
          <p:spPr bwMode="auto">
            <a:xfrm>
              <a:off x="0" y="0"/>
              <a:ext cx="1962150" cy="246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200"/>
                </a:spcBef>
                <a:buFontTx/>
                <a:buNone/>
              </a:pPr>
              <a:r>
                <a:rPr lang="zh-CN" altLang="en-US" sz="1000" dirty="0">
                  <a:solidFill>
                    <a:srgbClr val="595959"/>
                  </a:solidFill>
                  <a:latin typeface="宋体" panose="02010600030101010101" pitchFamily="2" charset="-122"/>
                  <a:sym typeface="Roboto Condensed" panose="02000000000000000000" pitchFamily="2" charset="0"/>
                </a:rPr>
                <a:t>三星中国研究院   </a:t>
              </a:r>
              <a:r>
                <a:rPr lang="en-US" altLang="zh-CN" sz="1000" dirty="0">
                  <a:solidFill>
                    <a:srgbClr val="595959"/>
                  </a:solidFill>
                  <a:latin typeface="宋体" panose="02010600030101010101" pitchFamily="2" charset="-122"/>
                  <a:sym typeface="Roboto Condensed" panose="02000000000000000000" pitchFamily="2" charset="0"/>
                </a:rPr>
                <a:t>5 years</a:t>
              </a:r>
              <a:r>
                <a:rPr lang="zh-CN" altLang="en-US" sz="1000" dirty="0">
                  <a:solidFill>
                    <a:srgbClr val="595959"/>
                  </a:solidFill>
                  <a:latin typeface="宋体" panose="02010600030101010101" pitchFamily="2" charset="-122"/>
                  <a:sym typeface="Roboto Condensed" panose="02000000000000000000" pitchFamily="2" charset="0"/>
                </a:rPr>
                <a:t>  </a:t>
              </a:r>
              <a:endParaRPr lang="zh-CN" altLang="zh-CN" sz="10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endParaRPr>
            </a:p>
          </p:txBody>
        </p:sp>
      </p:grpSp>
      <p:sp>
        <p:nvSpPr>
          <p:cNvPr id="44" name="Shape 16385"/>
          <p:cNvSpPr>
            <a:spLocks noChangeArrowheads="1"/>
          </p:cNvSpPr>
          <p:nvPr/>
        </p:nvSpPr>
        <p:spPr bwMode="auto">
          <a:xfrm>
            <a:off x="4427916" y="2476880"/>
            <a:ext cx="2206799" cy="24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tIns="45719" rIns="45719" bIns="45719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200"/>
              </a:spcBef>
              <a:buFontTx/>
              <a:buNone/>
            </a:pPr>
            <a:r>
              <a:rPr lang="zh-CN" altLang="en-US" sz="1000" b="1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rPr>
              <a:t>华南理工大学 软件工程  工程硕士</a:t>
            </a:r>
            <a:endParaRPr lang="zh-CN" altLang="zh-CN" sz="1000" b="1" dirty="0">
              <a:solidFill>
                <a:srgbClr val="595959"/>
              </a:solidFill>
              <a:latin typeface="宋体" panose="02010600030101010101" pitchFamily="2" charset="-122"/>
              <a:sym typeface="Roboto Condensed" panose="02000000000000000000" pitchFamily="2" charset="0"/>
            </a:endParaRPr>
          </a:p>
        </p:txBody>
      </p:sp>
      <p:grpSp>
        <p:nvGrpSpPr>
          <p:cNvPr id="45" name="Group 16392"/>
          <p:cNvGrpSpPr/>
          <p:nvPr/>
        </p:nvGrpSpPr>
        <p:grpSpPr bwMode="auto">
          <a:xfrm>
            <a:off x="4412595" y="3793341"/>
            <a:ext cx="3022047" cy="452015"/>
            <a:chOff x="-9999" y="14712"/>
            <a:chExt cx="1972149" cy="452057"/>
          </a:xfrm>
        </p:grpSpPr>
        <p:sp>
          <p:nvSpPr>
            <p:cNvPr id="46" name="Shape 16390"/>
            <p:cNvSpPr>
              <a:spLocks noChangeArrowheads="1"/>
            </p:cNvSpPr>
            <p:nvPr/>
          </p:nvSpPr>
          <p:spPr bwMode="auto">
            <a:xfrm>
              <a:off x="0" y="220683"/>
              <a:ext cx="1962150" cy="24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100"/>
                </a:spcBef>
                <a:buFontTx/>
                <a:buNone/>
              </a:pPr>
              <a:r>
                <a:rPr lang="zh-CN" altLang="en-US" sz="1000" dirty="0">
                  <a:solidFill>
                    <a:srgbClr val="A6A6A6"/>
                  </a:solidFill>
                  <a:latin typeface="宋体" panose="02010600030101010101" pitchFamily="2" charset="-122"/>
                  <a:sym typeface="Roboto Condensed" panose="02000000000000000000" pitchFamily="2" charset="0"/>
                </a:rPr>
                <a:t>技术总监</a:t>
              </a:r>
              <a:endParaRPr lang="zh-CN" altLang="zh-CN" sz="1000" dirty="0">
                <a:solidFill>
                  <a:srgbClr val="A6A6A6"/>
                </a:solidFill>
                <a:latin typeface="宋体" panose="02010600030101010101" pitchFamily="2" charset="-122"/>
                <a:sym typeface="Roboto Condensed" panose="02000000000000000000" pitchFamily="2" charset="0"/>
              </a:endParaRPr>
            </a:p>
          </p:txBody>
        </p:sp>
        <p:sp>
          <p:nvSpPr>
            <p:cNvPr id="53" name="Shape 16391"/>
            <p:cNvSpPr>
              <a:spLocks noChangeArrowheads="1"/>
            </p:cNvSpPr>
            <p:nvPr/>
          </p:nvSpPr>
          <p:spPr bwMode="auto">
            <a:xfrm>
              <a:off x="-9999" y="14712"/>
              <a:ext cx="1962150" cy="246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200"/>
                </a:spcBef>
                <a:buFontTx/>
                <a:buNone/>
              </a:pPr>
              <a:r>
                <a:rPr lang="zh-CN" altLang="en-US" sz="1000" dirty="0">
                  <a:solidFill>
                    <a:srgbClr val="595959"/>
                  </a:solidFill>
                  <a:latin typeface="宋体" panose="02010600030101010101" pitchFamily="2" charset="-122"/>
                  <a:sym typeface="Roboto Condensed" panose="02000000000000000000" pitchFamily="2" charset="0"/>
                </a:rPr>
                <a:t>小米科技             </a:t>
              </a:r>
              <a:r>
                <a:rPr lang="en-US" altLang="zh-CN" sz="1000" dirty="0">
                  <a:solidFill>
                    <a:srgbClr val="595959"/>
                  </a:solidFill>
                  <a:latin typeface="宋体" panose="02010600030101010101" pitchFamily="2" charset="-122"/>
                  <a:sym typeface="Roboto Condensed" panose="02000000000000000000" pitchFamily="2" charset="0"/>
                </a:rPr>
                <a:t>2 years</a:t>
              </a:r>
              <a:endParaRPr lang="zh-CN" altLang="zh-CN" sz="1000" dirty="0">
                <a:solidFill>
                  <a:srgbClr val="595959"/>
                </a:solidFill>
                <a:latin typeface="宋体" panose="02010600030101010101" pitchFamily="2" charset="-122"/>
                <a:sym typeface="Roboto Condensed" panose="02000000000000000000" pitchFamily="2" charset="0"/>
              </a:endParaRPr>
            </a:p>
          </p:txBody>
        </p:sp>
      </p:grpSp>
      <p:cxnSp>
        <p:nvCxnSpPr>
          <p:cNvPr id="54" name="直接连接符 3"/>
          <p:cNvCxnSpPr>
            <a:cxnSpLocks noChangeShapeType="1"/>
          </p:cNvCxnSpPr>
          <p:nvPr/>
        </p:nvCxnSpPr>
        <p:spPr bwMode="auto">
          <a:xfrm flipH="1">
            <a:off x="7098092" y="2326067"/>
            <a:ext cx="25400" cy="2333625"/>
          </a:xfrm>
          <a:prstGeom prst="line">
            <a:avLst/>
          </a:prstGeom>
          <a:noFill/>
          <a:ln w="9525" algn="ctr">
            <a:solidFill>
              <a:srgbClr val="00B050">
                <a:alpha val="36078"/>
              </a:srgb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155"/>
          <p:cNvCxnSpPr>
            <a:cxnSpLocks noChangeShapeType="1"/>
          </p:cNvCxnSpPr>
          <p:nvPr/>
        </p:nvCxnSpPr>
        <p:spPr bwMode="auto">
          <a:xfrm flipH="1">
            <a:off x="10092117" y="2375280"/>
            <a:ext cx="25400" cy="2333625"/>
          </a:xfrm>
          <a:prstGeom prst="line">
            <a:avLst/>
          </a:prstGeom>
          <a:noFill/>
          <a:ln w="9525" algn="ctr">
            <a:solidFill>
              <a:srgbClr val="00B050">
                <a:alpha val="36078"/>
              </a:srgb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文本框 4"/>
          <p:cNvSpPr txBox="1">
            <a:spLocks noChangeArrowheads="1"/>
          </p:cNvSpPr>
          <p:nvPr/>
        </p:nvSpPr>
        <p:spPr bwMode="auto">
          <a:xfrm>
            <a:off x="7120285" y="2230295"/>
            <a:ext cx="3003550" cy="185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PA_组合 14"/>
          <p:cNvGrpSpPr/>
          <p:nvPr>
            <p:custDataLst>
              <p:tags r:id="rId3"/>
            </p:custDataLst>
          </p:nvPr>
        </p:nvGrpSpPr>
        <p:grpSpPr bwMode="auto">
          <a:xfrm>
            <a:off x="6837555" y="195287"/>
            <a:ext cx="360000" cy="360000"/>
            <a:chOff x="4350" y="3024"/>
            <a:chExt cx="600" cy="599"/>
          </a:xfrm>
        </p:grpSpPr>
        <p:sp>
          <p:nvSpPr>
            <p:cNvPr id="63" name="Oval 15"/>
            <p:cNvSpPr>
              <a:spLocks noChangeArrowheads="1"/>
            </p:cNvSpPr>
            <p:nvPr/>
          </p:nvSpPr>
          <p:spPr bwMode="auto">
            <a:xfrm>
              <a:off x="4350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200"/>
              <a:endParaRPr lang="zh-CN" altLang="en-US" sz="2135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Group 16"/>
            <p:cNvGrpSpPr/>
            <p:nvPr/>
          </p:nvGrpSpPr>
          <p:grpSpPr bwMode="auto">
            <a:xfrm>
              <a:off x="4526" y="3125"/>
              <a:ext cx="215" cy="364"/>
              <a:chOff x="4526" y="3125"/>
              <a:chExt cx="215" cy="364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565" y="3125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526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32" name="图片 31" descr="上半身_修改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3051" y="1043813"/>
            <a:ext cx="3557856" cy="43266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34123" y="3757479"/>
            <a:ext cx="1898661" cy="1819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2915143" y="3757479"/>
            <a:ext cx="1797343" cy="2449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677030" y="3757479"/>
            <a:ext cx="1879725" cy="20276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移动架构师，曾就职于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等一线互联网公司。有多年的项目研发经验，精通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高级控件开发，性能优化，多种开源框架开发经验，热爱代码，对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197328" y="3757479"/>
            <a:ext cx="1797343" cy="2659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全球首批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开发者，开发的软件曾被上市公司收购，也有软件一度进入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 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 paid list;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Picture 2" descr="C:\Users\dev\Desktop\微信图片_201807231426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99" y="1039396"/>
            <a:ext cx="1946633" cy="246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 descr="上半身_修改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328" y="1067805"/>
            <a:ext cx="2011347" cy="24459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5625" y="1308658"/>
            <a:ext cx="2492912" cy="196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030" y="1077077"/>
            <a:ext cx="1988543" cy="24601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012" y="1077077"/>
            <a:ext cx="1835660" cy="2460162"/>
          </a:xfrm>
          <a:prstGeom prst="rect">
            <a:avLst/>
          </a:prstGeom>
        </p:spPr>
      </p:pic>
      <p:sp>
        <p:nvSpPr>
          <p:cNvPr id="17" name="文本框 5"/>
          <p:cNvSpPr txBox="1"/>
          <p:nvPr/>
        </p:nvSpPr>
        <p:spPr>
          <a:xfrm>
            <a:off x="9945947" y="3783727"/>
            <a:ext cx="1879725" cy="2035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89890" y="342900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8072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719988" y="4313703"/>
            <a:ext cx="1956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1219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为什么大公司面试一定问数据结构和算法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defTabSz="1219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你真的懂数据结构吗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421667" y="4271620"/>
            <a:ext cx="1385316" cy="10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什么是性能优化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性能优化的分析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80117" y="3595131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性能优化对比实战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992610" y="355638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如何选择正确</a:t>
            </a:r>
            <a:endParaRPr lang="en-US" alt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性能优化那些事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1902" y="2617365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0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HashMap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性能特征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SparseArray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的性能特征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性能对比实战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2039" y="3434710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93076" y="4154763"/>
            <a:ext cx="121379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课程技术总结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697273" y="356209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课程总结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animBg="1"/>
      <p:bldP spid="72" grpId="0" animBg="1"/>
      <p:bldP spid="73" grpId="0" animBg="1"/>
      <p:bldP spid="60" grpId="0"/>
      <p:bldP spid="61" grpId="0"/>
      <p:bldP spid="64" grpId="0"/>
      <p:bldP spid="65" grpId="0"/>
      <p:bldP spid="66" grpId="0"/>
      <p:bldP spid="40" grpId="0"/>
      <p:bldP spid="43" grpId="0" animBg="1"/>
      <p:bldP spid="51" grpId="0" animBg="1" autoUpdateAnimBg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什么是性能优化？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52571" y="1007413"/>
            <a:ext cx="11382204" cy="967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00" dirty="0"/>
              <a:t>一款</a:t>
            </a:r>
            <a:r>
              <a:rPr lang="en-US" altLang="zh-CN" sz="2000" dirty="0"/>
              <a:t>app</a:t>
            </a:r>
            <a:r>
              <a:rPr lang="zh-CN" altLang="en-US" sz="2000" dirty="0"/>
              <a:t>除了要有令人惊叹的功能和令人发指交互之外，在性能上也应该追求丝滑的要求，这样才能更好地提高用户体验。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197246" y="1974601"/>
          <a:ext cx="8210682" cy="4067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193"/>
                <a:gridCol w="2017986"/>
                <a:gridCol w="4067503"/>
              </a:tblGrid>
              <a:tr h="904847"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优化目的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性能指标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优化的方向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981755">
                <a:tc>
                  <a:txBody>
                    <a:bodyPr/>
                    <a:lstStyle/>
                    <a:p>
                      <a:r>
                        <a:rPr lang="zh-CN" altLang="en-US" dirty="0"/>
                        <a:t>更快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流畅性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/>
                        <a:t>启动速度</a:t>
                      </a:r>
                      <a:endParaRPr lang="en-US" altLang="zh-C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/>
                        <a:t>页面显示速度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显示和切换</a:t>
                      </a:r>
                      <a:r>
                        <a:rPr lang="en-US" altLang="zh-CN" dirty="0"/>
                        <a:t>)</a:t>
                      </a:r>
                      <a:endParaRPr lang="en-US" altLang="zh-C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响应速度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904875">
                <a:tc>
                  <a:txBody>
                    <a:bodyPr/>
                    <a:lstStyle/>
                    <a:p>
                      <a:r>
                        <a:rPr lang="zh-CN" altLang="en-US" dirty="0"/>
                        <a:t>更稳定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稳定性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/>
                        <a:t>避免出现 应用崩溃（</a:t>
                      </a:r>
                      <a:r>
                        <a:rPr lang="en-US" altLang="zh-CN" dirty="0"/>
                        <a:t>Crash</a:t>
                      </a:r>
                      <a:r>
                        <a:rPr lang="zh-CN" altLang="en-US" dirty="0"/>
                        <a:t>）</a:t>
                      </a:r>
                      <a:endParaRPr lang="en-US" altLang="zh-C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/>
                        <a:t>避免出现 应用无响应（</a:t>
                      </a:r>
                      <a:r>
                        <a:rPr lang="en-US" altLang="zh-CN" dirty="0"/>
                        <a:t>ANR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276283">
                <a:tc>
                  <a:txBody>
                    <a:bodyPr/>
                    <a:lstStyle/>
                    <a:p>
                      <a:r>
                        <a:rPr lang="zh-CN" altLang="en-US" dirty="0"/>
                        <a:t>更省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资源节省性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内存大小</a:t>
                      </a:r>
                      <a:endParaRPr lang="en-US" altLang="zh-C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/>
                        <a:t>安装包大小</a:t>
                      </a:r>
                      <a:endParaRPr lang="en-US" altLang="zh-C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/>
                        <a:t>耗电量</a:t>
                      </a:r>
                      <a:endParaRPr lang="en-US" altLang="zh-C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dirty="0"/>
                        <a:t>网络流量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-80963" y="3032125"/>
          <a:ext cx="3438526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包装程序外壳对象" showAsIcon="1" r:id="rId3" imgW="1619250" imgH="523875" progId="Package">
                  <p:embed/>
                </p:oleObj>
              </mc:Choice>
              <mc:Fallback>
                <p:oleObj name="包装程序外壳对象" showAsIcon="1" r:id="rId3" imgW="1619250" imgH="523875" progId="Package">
                  <p:embed/>
                  <p:pic>
                    <p:nvPicPr>
                      <p:cNvPr id="0" name="图片 10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80963" y="3032125"/>
                        <a:ext cx="3438526" cy="1395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785564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/>
            <a:r>
              <a:rPr lang="zh-CN" altLang="en-US" sz="3735" b="1" dirty="0">
                <a:ln w="6350">
                  <a:noFill/>
                </a:ln>
                <a:solidFill>
                  <a:srgbClr val="1D69A3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目  录</a:t>
            </a:r>
            <a:endParaRPr lang="en-US" altLang="zh-CN" sz="3735" b="1" dirty="0">
              <a:ln w="6350">
                <a:noFill/>
              </a:ln>
              <a:solidFill>
                <a:srgbClr val="1D69A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en-US" altLang="zh-CN" sz="2135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2135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095123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PA_任意多边形 10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454147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250381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1881637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7"/>
            </p:custDataLst>
          </p:nvPr>
        </p:nvGrpSpPr>
        <p:grpSpPr>
          <a:xfrm>
            <a:off x="3689890" y="342900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8"/>
            </p:custDataLst>
          </p:nvPr>
        </p:nvGrpSpPr>
        <p:grpSpPr>
          <a:xfrm>
            <a:off x="6388072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_矩形 59"/>
          <p:cNvSpPr/>
          <p:nvPr>
            <p:custDataLst>
              <p:tags r:id="rId9"/>
            </p:custDataLst>
          </p:nvPr>
        </p:nvSpPr>
        <p:spPr>
          <a:xfrm>
            <a:off x="3719988" y="4313703"/>
            <a:ext cx="1956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1219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为什么大公司面试一定问数据结构和算法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marL="171450" indent="-171450" defTabSz="1219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你真的懂数据结构吗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10"/>
            </p:custDataLst>
          </p:nvPr>
        </p:nvSpPr>
        <p:spPr>
          <a:xfrm>
            <a:off x="1421667" y="4271620"/>
            <a:ext cx="1385316" cy="10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什么是性能优化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性能优化的分析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>
              <a:lnSpc>
                <a:spcPct val="150000"/>
              </a:lnSpc>
            </a:pP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1"/>
            </p:custDataLst>
          </p:nvPr>
        </p:nvSpPr>
        <p:spPr>
          <a:xfrm>
            <a:off x="6480117" y="3595131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性能优化对比实战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2"/>
            </p:custDataLst>
          </p:nvPr>
        </p:nvSpPr>
        <p:spPr>
          <a:xfrm>
            <a:off x="3992610" y="355638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如何选择正确</a:t>
            </a:r>
            <a:endParaRPr lang="en-US" altLang="zh-CN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的数据结构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PA_矩形 65"/>
          <p:cNvSpPr/>
          <p:nvPr>
            <p:custDataLst>
              <p:tags r:id="rId13"/>
            </p:custDataLst>
          </p:nvPr>
        </p:nvSpPr>
        <p:spPr>
          <a:xfrm>
            <a:off x="1344709" y="3556386"/>
            <a:ext cx="1704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200"/>
            <a:r>
              <a:rPr lang="zh-CN" altLang="en-US" sz="1600" b="1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性能优化那些事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36904" y="2644059"/>
            <a:ext cx="2126179" cy="33392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PA_矩形 58"/>
          <p:cNvSpPr/>
          <p:nvPr>
            <p:custDataLst>
              <p:tags r:id="rId14"/>
            </p:custDataLst>
          </p:nvPr>
        </p:nvSpPr>
        <p:spPr>
          <a:xfrm>
            <a:off x="6467568" y="4149053"/>
            <a:ext cx="1968289" cy="1281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>
              <a:lnSpc>
                <a:spcPct val="150000"/>
              </a:lnSpc>
            </a:pPr>
            <a:r>
              <a:rPr lang="en-US" altLang="zh-CN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HashMap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性能特征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SparseArray</a:t>
            </a: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的性能特征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性能对比实战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defTabSz="1219200">
              <a:lnSpc>
                <a:spcPct val="150000"/>
              </a:lnSpc>
            </a:pPr>
            <a:r>
              <a:rPr lang="en-US" altLang="zh-CN" sz="1335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ArrayMap</a:t>
            </a:r>
            <a:endParaRPr lang="zh-CN" altLang="en-US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PA_任意多边形 1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10004373" y="273483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200"/>
            <a:endParaRPr lang="zh-CN" altLang="en-US" sz="2400">
              <a:solidFill>
                <a:srgbClr val="333333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4" name="PA_组合 79"/>
          <p:cNvGrpSpPr/>
          <p:nvPr>
            <p:custDataLst>
              <p:tags r:id="rId16"/>
            </p:custDataLst>
          </p:nvPr>
        </p:nvGrpSpPr>
        <p:grpSpPr>
          <a:xfrm>
            <a:off x="9192039" y="3434710"/>
            <a:ext cx="2016723" cy="2527653"/>
            <a:chOff x="522514" y="3027330"/>
            <a:chExt cx="1512542" cy="1440160"/>
          </a:xfrm>
        </p:grpSpPr>
        <p:sp>
          <p:nvSpPr>
            <p:cNvPr id="45" name="矩形 4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PA_矩形 62"/>
          <p:cNvSpPr/>
          <p:nvPr>
            <p:custDataLst>
              <p:tags r:id="rId17"/>
            </p:custDataLst>
          </p:nvPr>
        </p:nvSpPr>
        <p:spPr>
          <a:xfrm>
            <a:off x="9593076" y="4154763"/>
            <a:ext cx="121379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课程技术总结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algn="ctr" defTabSz="1219200">
              <a:lnSpc>
                <a:spcPct val="150000"/>
              </a:lnSpc>
            </a:pPr>
            <a:r>
              <a:rPr lang="zh-CN" altLang="en-US" sz="1335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交流互动</a:t>
            </a:r>
            <a:endParaRPr lang="en-US" altLang="zh-CN" sz="1335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PA_矩形 67"/>
          <p:cNvSpPr/>
          <p:nvPr>
            <p:custDataLst>
              <p:tags r:id="rId18"/>
            </p:custDataLst>
          </p:nvPr>
        </p:nvSpPr>
        <p:spPr>
          <a:xfrm>
            <a:off x="9697273" y="356209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200"/>
            <a:r>
              <a:rPr lang="zh-CN" altLang="en-US" sz="1600" b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课程总结</a:t>
            </a:r>
            <a:endParaRPr lang="zh-CN" altLang="en-US" sz="1600" b="1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0" grpId="0" animBg="1"/>
      <p:bldP spid="72" grpId="0" animBg="1"/>
      <p:bldP spid="73" grpId="0" animBg="1"/>
      <p:bldP spid="60" grpId="0"/>
      <p:bldP spid="61" grpId="0"/>
      <p:bldP spid="64" grpId="0"/>
      <p:bldP spid="65" grpId="0"/>
      <p:bldP spid="66" grpId="0"/>
      <p:bldP spid="40" grpId="0"/>
      <p:bldP spid="43" grpId="0" animBg="1"/>
      <p:bldP spid="51" grpId="0" animBg="1" autoUpdateAnimBg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4243458" cy="84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星星之火</a:t>
            </a:r>
            <a:r>
              <a:rPr lang="en-US" altLang="zh-CN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a typeface="微软雅黑" panose="020B0503020204020204" pitchFamily="34" charset="-122"/>
              </a:rPr>
              <a:t>线性数据结构</a:t>
            </a:r>
            <a:endParaRPr lang="en-US" altLang="zh-CN" sz="2800" dirty="0">
              <a:solidFill>
                <a:schemeClr val="accent1">
                  <a:lumMod val="60000"/>
                  <a:lumOff val="40000"/>
                </a:schemeClr>
              </a:solidFill>
              <a:ea typeface="微软雅黑" panose="020B0503020204020204" pitchFamily="34" charset="-122"/>
            </a:endParaRPr>
          </a:p>
          <a:p>
            <a:pPr defTabSz="1219200"/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8" name="KSO_GN5"/>
          <p:cNvSpPr>
            <a:spLocks noChangeArrowheads="1"/>
          </p:cNvSpPr>
          <p:nvPr/>
        </p:nvSpPr>
        <p:spPr bwMode="auto">
          <a:xfrm rot="20863064">
            <a:off x="10586516" y="2216100"/>
            <a:ext cx="14748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排序和查找算</a:t>
            </a:r>
            <a:endParaRPr lang="zh-CN" altLang="en-US" sz="1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1311705" y="1663700"/>
            <a:ext cx="1350963" cy="601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/>
              <a:t>数组</a:t>
            </a:r>
            <a:endParaRPr lang="zh-CN" altLang="en-US" b="1" dirty="0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311705" y="3203575"/>
            <a:ext cx="1350963" cy="601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顺序表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311705" y="4613275"/>
            <a:ext cx="1350963" cy="601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hlinkClick r:id="rId4" action="ppaction://hlinkfile"/>
              </a:rPr>
              <a:t>链表</a:t>
            </a:r>
            <a:endParaRPr lang="zh-CN" altLang="en-US" b="1" dirty="0"/>
          </a:p>
        </p:txBody>
      </p:sp>
      <p:cxnSp>
        <p:nvCxnSpPr>
          <p:cNvPr id="14" name="直接箭头连接符 3"/>
          <p:cNvCxnSpPr>
            <a:cxnSpLocks noChangeShapeType="1"/>
            <a:stCxn id="11" idx="2"/>
            <a:endCxn id="12" idx="0"/>
          </p:cNvCxnSpPr>
          <p:nvPr/>
        </p:nvCxnSpPr>
        <p:spPr bwMode="auto">
          <a:xfrm>
            <a:off x="1987980" y="2265363"/>
            <a:ext cx="0" cy="9382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箭头连接符 5"/>
          <p:cNvCxnSpPr>
            <a:cxnSpLocks noChangeShapeType="1"/>
            <a:stCxn id="12" idx="2"/>
            <a:endCxn id="13" idx="0"/>
          </p:cNvCxnSpPr>
          <p:nvPr/>
        </p:nvCxnSpPr>
        <p:spPr bwMode="auto">
          <a:xfrm>
            <a:off x="1987980" y="3805238"/>
            <a:ext cx="0" cy="8080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矩形标注 2"/>
          <p:cNvSpPr>
            <a:spLocks noChangeArrowheads="1"/>
          </p:cNvSpPr>
          <p:nvPr/>
        </p:nvSpPr>
        <p:spPr bwMode="auto">
          <a:xfrm>
            <a:off x="3278618" y="1490663"/>
            <a:ext cx="4324350" cy="774700"/>
          </a:xfrm>
          <a:prstGeom prst="wedgeRectCallout">
            <a:avLst>
              <a:gd name="adj1" fmla="val -61903"/>
              <a:gd name="adj2" fmla="val 5889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矩形 2"/>
          <p:cNvSpPr>
            <a:spLocks noChangeArrowheads="1"/>
          </p:cNvSpPr>
          <p:nvPr/>
        </p:nvSpPr>
        <p:spPr bwMode="auto">
          <a:xfrm>
            <a:off x="3005568" y="1663700"/>
            <a:ext cx="4548187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000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500"/>
              <a:t> 一片</a:t>
            </a:r>
            <a:r>
              <a:rPr lang="zh-CN" altLang="en-US" sz="1500">
                <a:solidFill>
                  <a:srgbClr val="FF0000"/>
                </a:solidFill>
              </a:rPr>
              <a:t>物理上连续的大小确定的</a:t>
            </a:r>
            <a:r>
              <a:rPr lang="zh-CN" altLang="en-US" sz="1500"/>
              <a:t>储存空间 </a:t>
            </a:r>
            <a:endParaRPr lang="en-US" altLang="zh-CN"/>
          </a:p>
        </p:txBody>
      </p:sp>
      <p:sp>
        <p:nvSpPr>
          <p:cNvPr id="18" name="左大括号 4"/>
          <p:cNvSpPr/>
          <p:nvPr/>
        </p:nvSpPr>
        <p:spPr bwMode="auto">
          <a:xfrm>
            <a:off x="7783943" y="1490663"/>
            <a:ext cx="214312" cy="774700"/>
          </a:xfrm>
          <a:prstGeom prst="leftBrace">
            <a:avLst>
              <a:gd name="adj1" fmla="val 8334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矩形标注 17"/>
          <p:cNvSpPr>
            <a:spLocks noChangeArrowheads="1"/>
          </p:cNvSpPr>
          <p:nvPr/>
        </p:nvSpPr>
        <p:spPr bwMode="auto">
          <a:xfrm>
            <a:off x="3308780" y="2733675"/>
            <a:ext cx="4324350" cy="1071563"/>
          </a:xfrm>
          <a:prstGeom prst="wedgeRectCallout">
            <a:avLst>
              <a:gd name="adj1" fmla="val -61903"/>
              <a:gd name="adj2" fmla="val 5889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矩形 2"/>
          <p:cNvSpPr>
            <a:spLocks noChangeArrowheads="1"/>
          </p:cNvSpPr>
          <p:nvPr/>
        </p:nvSpPr>
        <p:spPr bwMode="auto">
          <a:xfrm>
            <a:off x="3005568" y="2733675"/>
            <a:ext cx="4992687" cy="1085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00050"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/>
              <a:t>   </a:t>
            </a:r>
            <a:r>
              <a:rPr lang="zh-CN" altLang="en-US" sz="1500" dirty="0">
                <a:latin typeface="+mn-ea"/>
                <a:ea typeface="+mn-ea"/>
              </a:rPr>
              <a:t>物理上连续</a:t>
            </a:r>
            <a:endParaRPr lang="en-US" altLang="zh-CN" sz="1500" dirty="0">
              <a:latin typeface="+mn-ea"/>
              <a:ea typeface="+mn-ea"/>
            </a:endParaRPr>
          </a:p>
          <a:p>
            <a:pPr marL="400050"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latin typeface="+mn-ea"/>
                <a:ea typeface="+mn-ea"/>
              </a:rPr>
              <a:t>  逻辑上连续</a:t>
            </a:r>
            <a:endParaRPr lang="en-US" altLang="zh-CN" sz="1500" dirty="0">
              <a:latin typeface="+mn-ea"/>
              <a:ea typeface="+mn-ea"/>
            </a:endParaRPr>
          </a:p>
          <a:p>
            <a:pPr marL="400050"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500" dirty="0">
                <a:latin typeface="+mn-ea"/>
                <a:ea typeface="+mn-ea"/>
              </a:rPr>
              <a:t>  大小可以动态增加</a:t>
            </a:r>
            <a:endParaRPr lang="en-US" altLang="zh-CN" sz="1500" dirty="0">
              <a:latin typeface="+mn-ea"/>
              <a:ea typeface="+mn-ea"/>
            </a:endParaRPr>
          </a:p>
        </p:txBody>
      </p:sp>
      <p:sp>
        <p:nvSpPr>
          <p:cNvPr id="21" name="左大括号 19"/>
          <p:cNvSpPr/>
          <p:nvPr/>
        </p:nvSpPr>
        <p:spPr bwMode="auto">
          <a:xfrm>
            <a:off x="7783943" y="2733675"/>
            <a:ext cx="214312" cy="981075"/>
          </a:xfrm>
          <a:prstGeom prst="leftBrace">
            <a:avLst>
              <a:gd name="adj1" fmla="val 8329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矩形标注 22"/>
          <p:cNvSpPr>
            <a:spLocks noChangeArrowheads="1"/>
          </p:cNvSpPr>
          <p:nvPr/>
        </p:nvSpPr>
        <p:spPr bwMode="auto">
          <a:xfrm>
            <a:off x="3278618" y="4449763"/>
            <a:ext cx="4324350" cy="1111250"/>
          </a:xfrm>
          <a:prstGeom prst="wedgeRectCallout">
            <a:avLst>
              <a:gd name="adj1" fmla="val -63093"/>
              <a:gd name="adj2" fmla="val -618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000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500">
                <a:solidFill>
                  <a:schemeClr val="tx2"/>
                </a:solidFill>
              </a:rPr>
              <a:t>物理上不连续</a:t>
            </a:r>
            <a:endParaRPr lang="en-US" altLang="zh-CN" sz="1500">
              <a:solidFill>
                <a:schemeClr val="tx2"/>
              </a:solidFill>
            </a:endParaRPr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500">
                <a:solidFill>
                  <a:schemeClr val="tx2"/>
                </a:solidFill>
              </a:rPr>
              <a:t>逻辑上连续</a:t>
            </a:r>
            <a:endParaRPr lang="en-US" altLang="zh-CN" sz="1500">
              <a:solidFill>
                <a:schemeClr val="tx2"/>
              </a:solidFill>
            </a:endParaRPr>
          </a:p>
          <a:p>
            <a:pPr lvl="2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500">
                <a:solidFill>
                  <a:schemeClr val="tx2"/>
                </a:solidFill>
              </a:rPr>
              <a:t>可以动态增加和删除节点</a:t>
            </a:r>
            <a:endParaRPr lang="zh-CN" altLang="en-US" sz="1500">
              <a:solidFill>
                <a:schemeClr val="tx2"/>
              </a:solidFill>
            </a:endParaRPr>
          </a:p>
        </p:txBody>
      </p:sp>
      <p:sp>
        <p:nvSpPr>
          <p:cNvPr id="23" name="左大括号 24"/>
          <p:cNvSpPr/>
          <p:nvPr/>
        </p:nvSpPr>
        <p:spPr bwMode="auto">
          <a:xfrm>
            <a:off x="7783943" y="4449763"/>
            <a:ext cx="214312" cy="1111250"/>
          </a:xfrm>
          <a:prstGeom prst="leftBrace">
            <a:avLst>
              <a:gd name="adj1" fmla="val 8330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文本框 8"/>
          <p:cNvSpPr txBox="1">
            <a:spLocks noChangeArrowheads="1"/>
          </p:cNvSpPr>
          <p:nvPr/>
        </p:nvSpPr>
        <p:spPr bwMode="auto">
          <a:xfrm>
            <a:off x="4664505" y="1076325"/>
            <a:ext cx="1217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/>
              <a:t>存储方案</a:t>
            </a:r>
            <a:endParaRPr lang="zh-CN" altLang="en-US" sz="2000" b="1"/>
          </a:p>
        </p:txBody>
      </p:sp>
      <p:sp>
        <p:nvSpPr>
          <p:cNvPr id="25" name="文本框 31"/>
          <p:cNvSpPr txBox="1">
            <a:spLocks noChangeArrowheads="1"/>
          </p:cNvSpPr>
          <p:nvPr/>
        </p:nvSpPr>
        <p:spPr bwMode="auto">
          <a:xfrm>
            <a:off x="8263368" y="987425"/>
            <a:ext cx="701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/>
              <a:t>实现</a:t>
            </a:r>
            <a:endParaRPr lang="zh-CN" altLang="en-US" sz="2000" b="1"/>
          </a:p>
        </p:txBody>
      </p:sp>
      <p:sp>
        <p:nvSpPr>
          <p:cNvPr id="29" name="矩形 2"/>
          <p:cNvSpPr>
            <a:spLocks noChangeArrowheads="1"/>
          </p:cNvSpPr>
          <p:nvPr/>
        </p:nvSpPr>
        <p:spPr bwMode="auto">
          <a:xfrm>
            <a:off x="8039098" y="1680369"/>
            <a:ext cx="2495550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500"/>
              <a:t>  </a:t>
            </a:r>
            <a:r>
              <a:rPr lang="en-US" altLang="zh-CN" sz="1500"/>
              <a:t>int[i</a:t>
            </a:r>
            <a:r>
              <a:rPr lang="en-US" altLang="zh-CN" sz="1500"/>
              <a:t>]</a:t>
            </a:r>
            <a:endParaRPr lang="en-US" altLang="zh-CN"/>
          </a:p>
        </p:txBody>
      </p:sp>
      <p:sp>
        <p:nvSpPr>
          <p:cNvPr id="30" name="矩形 2"/>
          <p:cNvSpPr>
            <a:spLocks noChangeArrowheads="1"/>
          </p:cNvSpPr>
          <p:nvPr/>
        </p:nvSpPr>
        <p:spPr bwMode="auto">
          <a:xfrm>
            <a:off x="7992564" y="2949708"/>
            <a:ext cx="2495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zh-CN" altLang="en-US" sz="1500" dirty="0"/>
              <a:t>  </a:t>
            </a:r>
            <a:r>
              <a:rPr lang="en-US" altLang="zh-CN" sz="1500" dirty="0" err="1"/>
              <a:t>ArrayList</a:t>
            </a:r>
            <a:endParaRPr lang="en-US" altLang="zh-CN" sz="1500" dirty="0"/>
          </a:p>
        </p:txBody>
      </p:sp>
      <p:sp>
        <p:nvSpPr>
          <p:cNvPr id="32" name="矩形 2"/>
          <p:cNvSpPr>
            <a:spLocks noChangeArrowheads="1"/>
          </p:cNvSpPr>
          <p:nvPr/>
        </p:nvSpPr>
        <p:spPr bwMode="auto">
          <a:xfrm>
            <a:off x="7992564" y="4755764"/>
            <a:ext cx="24955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altLang="zh-CN" sz="1500" dirty="0" err="1"/>
              <a:t>LinkedList</a:t>
            </a:r>
            <a:endParaRPr lang="en-US" altLang="zh-CN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7" y="349555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顺序表与链表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8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59" name="表格 58"/>
          <p:cNvGraphicFramePr>
            <a:graphicFrameLocks noGrp="1"/>
          </p:cNvGraphicFramePr>
          <p:nvPr/>
        </p:nvGraphicFramePr>
        <p:xfrm>
          <a:off x="1154605" y="1352885"/>
          <a:ext cx="8691563" cy="3300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815"/>
                <a:gridCol w="3395998"/>
                <a:gridCol w="3714750"/>
              </a:tblGrid>
              <a:tr h="863215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顺序表</a:t>
                      </a:r>
                      <a:endParaRPr lang="zh-CN" altLang="en-US" sz="2000" b="1" dirty="0"/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/>
                        <a:t>链表</a:t>
                      </a:r>
                      <a:endParaRPr lang="zh-CN" altLang="en-US" sz="2000" b="1" dirty="0"/>
                    </a:p>
                  </a:txBody>
                  <a:tcPr marT="45730" marB="45730" anchor="ctr"/>
                </a:tc>
              </a:tr>
              <a:tr h="11884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优点</a:t>
                      </a:r>
                      <a:endParaRPr lang="zh-CN" altLang="en-US" sz="1800" b="1" dirty="0"/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1.</a:t>
                      </a:r>
                      <a:r>
                        <a:rPr lang="zh-CN" altLang="en-US" sz="1800" dirty="0"/>
                        <a:t>物理上连续，所以寻找快捷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>
                          <a:solidFill>
                            <a:srgbClr val="FF0000"/>
                          </a:solidFill>
                        </a:rPr>
                        <a:t>查找快</a:t>
                      </a:r>
                      <a:endParaRPr lang="en-US" altLang="zh-CN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空间不连续，逻辑上连续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b="0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删除增加元素快</a:t>
                      </a:r>
                      <a:endParaRPr lang="zh-CN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T="45730" marB="45730" anchor="ctr"/>
                </a:tc>
              </a:tr>
              <a:tr h="12484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缺点</a:t>
                      </a:r>
                      <a:endParaRPr lang="zh-CN" altLang="en-US" sz="1800" b="1" dirty="0"/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zh-CN" altLang="en-US" sz="1800" baseline="0" dirty="0"/>
                        <a:t>删除和增加元素要大量移动数据</a:t>
                      </a:r>
                      <a:endParaRPr lang="en-US" altLang="zh-CN" sz="1800" baseline="0" dirty="0"/>
                    </a:p>
                    <a:p>
                      <a:pPr marL="342900" indent="-342900" algn="ctr">
                        <a:buNone/>
                      </a:pPr>
                      <a:r>
                        <a:rPr lang="zh-CN" altLang="en-US" sz="1800" baseline="0" dirty="0">
                          <a:solidFill>
                            <a:srgbClr val="FF0000"/>
                          </a:solidFill>
                        </a:rPr>
                        <a:t>增删慢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T="45730" marB="457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1.</a:t>
                      </a:r>
                      <a:r>
                        <a:rPr lang="zh-CN" altLang="en-US" sz="1800" dirty="0"/>
                        <a:t>物理上不连续，查找要轮询</a:t>
                      </a:r>
                      <a:endParaRPr lang="en-US" altLang="zh-CN" sz="1800" dirty="0"/>
                    </a:p>
                    <a:p>
                      <a:pPr algn="ctr"/>
                      <a:r>
                        <a:rPr lang="zh-CN" altLang="en-US" sz="1800" dirty="0">
                          <a:solidFill>
                            <a:srgbClr val="C00000"/>
                          </a:solidFill>
                        </a:rPr>
                        <a:t>查找慢</a:t>
                      </a:r>
                      <a:endParaRPr lang="zh-CN" altLang="en-US" sz="1800" dirty="0">
                        <a:solidFill>
                          <a:srgbClr val="C00000"/>
                        </a:solidFill>
                      </a:endParaRPr>
                    </a:p>
                  </a:txBody>
                  <a:tcPr marT="45730" marB="4573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PA" val="v4.1.3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PA" val="v4.1.3"/>
</p:tagLst>
</file>

<file path=ppt/tags/tag73.xml><?xml version="1.0" encoding="utf-8"?>
<p:tagLst xmlns:p="http://schemas.openxmlformats.org/presentationml/2006/main">
  <p:tag name="PA" val="v4.1.3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wrap="none" lIns="91440" tIns="45720" rIns="91440" bIns="45720">
        <a:spAutoFit/>
      </a:bodyPr>
      <a:lstStyle>
        <a:defPPr algn="ctr">
          <a:defRPr sz="5400" b="1" cap="none" spc="0" smtClean="0">
            <a:ln w="19050">
              <a:solidFill>
                <a:schemeClr val="tx2">
                  <a:tint val="1000"/>
                </a:schemeClr>
              </a:solidFill>
              <a:prstDash val="solid"/>
            </a:ln>
            <a:solidFill>
              <a:schemeClr val="accent3"/>
            </a:solidFill>
            <a:effectLst>
              <a:outerShdw blurRad="50000" dist="50800" dir="7500000" algn="tl">
                <a:srgbClr val="000000">
                  <a:shade val="5000"/>
                  <a:alpha val="35000"/>
                </a:srgbClr>
              </a:outerShdw>
            </a:effectLst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2359</Words>
  <Application>WPS 演示</Application>
  <PresentationFormat>宽屏</PresentationFormat>
  <Paragraphs>338</Paragraphs>
  <Slides>18</Slides>
  <Notes>16</Notes>
  <HiddenSlides>0</HiddenSlides>
  <MMClips>2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</vt:lpstr>
      <vt:lpstr>Roboto Condensed</vt:lpstr>
      <vt:lpstr>Impact</vt:lpstr>
      <vt:lpstr>方正兰亭超细黑简体</vt:lpstr>
      <vt:lpstr>Arial Unicode MS</vt:lpstr>
      <vt:lpstr>等线</vt:lpstr>
      <vt:lpstr>Source Sans Pro</vt:lpstr>
      <vt:lpstr>Roboto Condensed</vt:lpstr>
      <vt:lpstr>等线 Light</vt:lpstr>
      <vt:lpstr>Office 主题​​</vt:lpstr>
      <vt:lpstr>1_Office 主题​​</vt:lpstr>
      <vt:lpstr>Package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Administrator</cp:lastModifiedBy>
  <cp:revision>289</cp:revision>
  <dcterms:created xsi:type="dcterms:W3CDTF">2016-08-30T15:34:00Z</dcterms:created>
  <dcterms:modified xsi:type="dcterms:W3CDTF">2019-08-15T14:29:11Z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2052-11.1.0.8813</vt:lpwstr>
  </property>
</Properties>
</file>